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60" r:id="rId1"/>
    <p:sldMasterId id="2147483977" r:id="rId2"/>
  </p:sldMasterIdLst>
  <p:notesMasterIdLst>
    <p:notesMasterId r:id="rId23"/>
  </p:notesMasterIdLst>
  <p:sldIdLst>
    <p:sldId id="256" r:id="rId3"/>
    <p:sldId id="257" r:id="rId4"/>
    <p:sldId id="258" r:id="rId5"/>
    <p:sldId id="363" r:id="rId6"/>
    <p:sldId id="364" r:id="rId7"/>
    <p:sldId id="365" r:id="rId8"/>
    <p:sldId id="262" r:id="rId9"/>
    <p:sldId id="263" r:id="rId10"/>
    <p:sldId id="264" r:id="rId11"/>
    <p:sldId id="265" r:id="rId12"/>
    <p:sldId id="366" r:id="rId13"/>
    <p:sldId id="367" r:id="rId14"/>
    <p:sldId id="362" r:id="rId15"/>
    <p:sldId id="282" r:id="rId16"/>
    <p:sldId id="351" r:id="rId17"/>
    <p:sldId id="361" r:id="rId18"/>
    <p:sldId id="346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lise Amour du Christ" initials="EA" lastIdx="1" clrIdx="0">
    <p:extLst>
      <p:ext uri="{19B8F6BF-5375-455C-9EA6-DF929625EA0E}">
        <p15:presenceInfo xmlns:p15="http://schemas.microsoft.com/office/powerpoint/2012/main" userId="654ad27f97eb41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10T08:18:52.90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Garamond"/>
              </a:rPr>
              <a:t>Cliquez pour déplacer la diapo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3F02E8A-0B87-4D74-B786-652903AC3865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0B2292-6F58-49BF-B588-B3FCA37A791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9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37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45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45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0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387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9210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27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4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271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00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01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48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49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7773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78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162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765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172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62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1349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3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339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000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0413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5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4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9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9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417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17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6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70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64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80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主日崇拜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2400" b="1" spc="-1">
                <a:solidFill>
                  <a:schemeClr val="dk1"/>
                </a:solidFill>
                <a:latin typeface="Matura MT Script Capitals"/>
              </a:rPr>
              <a:t>28</a:t>
            </a:r>
            <a:r>
              <a:rPr lang="fr-FR" sz="2400" b="1" strike="noStrike" spc="-1">
                <a:solidFill>
                  <a:schemeClr val="dk1"/>
                </a:solidFill>
                <a:latin typeface="Matura MT Script Capitals"/>
              </a:rPr>
              <a:t>/12/2025  </a:t>
            </a:r>
            <a:r>
              <a:rPr lang="fr-FR" sz="2400" b="1" strike="noStrike" spc="-1" dirty="0">
                <a:solidFill>
                  <a:schemeClr val="dk1"/>
                </a:solidFill>
                <a:latin typeface="Matura MT Script Capitals"/>
              </a:rPr>
              <a:t>15h-17h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如今常存的有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信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望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；这三样，其中最大的是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。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/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1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-6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B2F5F5-3462-1E66-150D-BA670B0C0D5B}"/>
              </a:ext>
            </a:extLst>
          </p:cNvPr>
          <p:cNvSpPr txBox="1"/>
          <p:nvPr/>
        </p:nvSpPr>
        <p:spPr>
          <a:xfrm>
            <a:off x="466964" y="722548"/>
            <a:ext cx="1009949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1</a:t>
            </a:r>
            <a:r>
              <a:rPr lang="zh-CN" altLang="fr-FR" sz="3600" b="1" dirty="0"/>
              <a:t>耶稣对百姓讲完了这一切的话</a:t>
            </a:r>
            <a:r>
              <a:rPr lang="fr-FR" altLang="zh-CN" sz="3600" b="1" dirty="0"/>
              <a:t>,</a:t>
            </a:r>
            <a:r>
              <a:rPr lang="zh-CN" altLang="fr-FR" sz="3600" b="1" dirty="0"/>
              <a:t>就进了迦百农。 </a:t>
            </a:r>
          </a:p>
          <a:p>
            <a:r>
              <a:rPr lang="fr-FR" altLang="zh-CN" sz="3600" b="1" dirty="0"/>
              <a:t>2</a:t>
            </a:r>
            <a:r>
              <a:rPr lang="zh-CN" altLang="fr-FR" sz="3600" b="1" dirty="0"/>
              <a:t>有一个百夫长所宝贵的仆人害病，快要死了。 </a:t>
            </a:r>
          </a:p>
          <a:p>
            <a:r>
              <a:rPr lang="fr-FR" altLang="zh-CN" sz="3600" b="1" dirty="0"/>
              <a:t>3</a:t>
            </a:r>
            <a:r>
              <a:rPr lang="zh-CN" altLang="fr-FR" sz="3600" b="1" dirty="0"/>
              <a:t>百夫长风闻耶稣的事，就托犹太人的几个长老去求耶稣来救他的仆人。 </a:t>
            </a:r>
          </a:p>
          <a:p>
            <a:r>
              <a:rPr lang="fr-FR" altLang="zh-CN" sz="3600" b="1" dirty="0"/>
              <a:t>4</a:t>
            </a:r>
            <a:r>
              <a:rPr lang="zh-CN" altLang="fr-FR" sz="3600" b="1" dirty="0"/>
              <a:t>他们到了耶稣那里，就切切地求他说：“你给他行这事是他所配得的； </a:t>
            </a:r>
          </a:p>
          <a:p>
            <a:r>
              <a:rPr lang="fr-FR" altLang="zh-CN" sz="3600" b="1" dirty="0"/>
              <a:t>5</a:t>
            </a:r>
            <a:r>
              <a:rPr lang="zh-CN" altLang="fr-FR" sz="3600" b="1" dirty="0"/>
              <a:t>因为他爱我们的百姓，给我们建造会堂。”</a:t>
            </a:r>
            <a:endParaRPr lang="fr-FR" altLang="zh-CN" sz="3600" b="1" dirty="0"/>
          </a:p>
          <a:p>
            <a:r>
              <a:rPr lang="fr-FR" altLang="zh-CN" sz="3600" b="1" dirty="0"/>
              <a:t>6</a:t>
            </a:r>
            <a:r>
              <a:rPr lang="zh-CN" altLang="fr-FR" sz="3600" b="1" dirty="0"/>
              <a:t>耶稣就和他们同去。离那家不远，百夫长托几个朋友去见耶稣，对他说：“主啊！不要劳动；因你到我舍下，我不敢当。 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132D9-BFDE-4EC0-CE55-83780377E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5CA37A61-3EF5-2173-D4F4-D142AB41AE0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FDE94897-3AAB-4497-0370-2D6C93C4AE8C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7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-10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3C8652-2F9C-62F1-D687-850A99D378B3}"/>
              </a:ext>
            </a:extLst>
          </p:cNvPr>
          <p:cNvSpPr txBox="1"/>
          <p:nvPr/>
        </p:nvSpPr>
        <p:spPr>
          <a:xfrm>
            <a:off x="466964" y="722548"/>
            <a:ext cx="1009949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7</a:t>
            </a:r>
            <a:r>
              <a:rPr lang="zh-CN" altLang="fr-FR" sz="3600" b="1" dirty="0"/>
              <a:t>我也自以为不配去见你，只要你说一句话，我的仆人就必好了。</a:t>
            </a:r>
            <a:endParaRPr lang="fr-FR" altLang="zh-CN" sz="3600" b="1" dirty="0"/>
          </a:p>
          <a:p>
            <a:r>
              <a:rPr lang="fr-FR" altLang="zh-CN" sz="3600" b="1" dirty="0"/>
              <a:t>8</a:t>
            </a:r>
            <a:r>
              <a:rPr lang="zh-CN" altLang="fr-FR" sz="3600" b="1" dirty="0"/>
              <a:t>因为我在人的权下，也有兵在我以下，对这个说：‘去！’他就去；对那个说：‘来！’他就来；对我的仆人说：‘你做这事！’他就去做。” </a:t>
            </a:r>
          </a:p>
          <a:p>
            <a:r>
              <a:rPr lang="fr-FR" altLang="zh-CN" sz="3600" b="1" dirty="0"/>
              <a:t>9</a:t>
            </a:r>
            <a:r>
              <a:rPr lang="zh-CN" altLang="fr-FR" sz="3600" b="1" dirty="0"/>
              <a:t>耶稣听见这话，就希奇他，转身对跟随的众人说：“我告诉你们，这么大的信心，就是在以色列中，我也没有遇见过。” </a:t>
            </a:r>
          </a:p>
          <a:p>
            <a:r>
              <a:rPr lang="fr-FR" altLang="zh-CN" sz="3600" b="1" dirty="0"/>
              <a:t>10</a:t>
            </a:r>
            <a:r>
              <a:rPr lang="zh-CN" altLang="fr-FR" sz="3600" b="1" dirty="0"/>
              <a:t>那托来的人回到百夫长家里，看见仆人已经好了。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1120438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D788F-01DE-8E75-9070-083A6CB9C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22F2D78E-FE72-7CB5-08FD-FF2898CB995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968178B3-2BA5-5F0C-CBAF-C941EA4B3443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11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-17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031889-4116-27EC-1028-D1D76FA58285}"/>
              </a:ext>
            </a:extLst>
          </p:cNvPr>
          <p:cNvSpPr txBox="1"/>
          <p:nvPr/>
        </p:nvSpPr>
        <p:spPr>
          <a:xfrm>
            <a:off x="76546" y="475969"/>
            <a:ext cx="10099497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200" b="1" dirty="0"/>
              <a:t>11</a:t>
            </a:r>
            <a:r>
              <a:rPr lang="zh-CN" altLang="fr-FR" sz="3200" b="1" dirty="0"/>
              <a:t>过了不多时（有古卷作“次日”），耶稣往一座城去，这城名叫拿因，他的门徒和极多的人与他同行。 </a:t>
            </a:r>
          </a:p>
          <a:p>
            <a:r>
              <a:rPr lang="fr-FR" altLang="zh-CN" sz="3200" b="1" dirty="0"/>
              <a:t>12</a:t>
            </a:r>
            <a:r>
              <a:rPr lang="zh-CN" altLang="fr-FR" sz="3200" b="1" dirty="0"/>
              <a:t>将近城门，有一个死人被抬出来。这人是他母亲独生的儿子；他母亲又是寡妇。有城里的许多人同着寡妇送殡。 </a:t>
            </a:r>
          </a:p>
          <a:p>
            <a:r>
              <a:rPr lang="fr-FR" altLang="zh-CN" sz="3200" b="1" dirty="0"/>
              <a:t>13</a:t>
            </a:r>
            <a:r>
              <a:rPr lang="zh-CN" altLang="fr-FR" sz="3200" b="1" dirty="0"/>
              <a:t>主看见那寡妇，就怜悯她，对她说：“不要哭！” </a:t>
            </a:r>
          </a:p>
          <a:p>
            <a:r>
              <a:rPr lang="fr-FR" altLang="zh-CN" sz="3200" b="1" dirty="0"/>
              <a:t>14</a:t>
            </a:r>
            <a:r>
              <a:rPr lang="zh-CN" altLang="fr-FR" sz="3200" b="1" dirty="0"/>
              <a:t>于是进前按着杠，抬的人就站住了。耶稣说：“少年人，我吩咐你，起来！” </a:t>
            </a:r>
          </a:p>
          <a:p>
            <a:r>
              <a:rPr lang="fr-FR" altLang="zh-CN" sz="3200" b="1" dirty="0"/>
              <a:t>15</a:t>
            </a:r>
            <a:r>
              <a:rPr lang="zh-CN" altLang="fr-FR" sz="3200" b="1" dirty="0"/>
              <a:t>那死人就坐起，并且说话。耶稣便把他交给他母亲。 </a:t>
            </a:r>
          </a:p>
          <a:p>
            <a:r>
              <a:rPr lang="fr-FR" altLang="zh-CN" sz="3200" b="1" dirty="0"/>
              <a:t>16</a:t>
            </a:r>
            <a:r>
              <a:rPr lang="zh-CN" altLang="fr-FR" sz="3200" b="1" dirty="0"/>
              <a:t>众人都惊奇，归荣耀与神，说：“有大先知在我们中间兴起来了！”又说：“　神眷顾了他的百姓！” </a:t>
            </a:r>
          </a:p>
          <a:p>
            <a:r>
              <a:rPr lang="fr-FR" altLang="zh-CN" sz="3200" b="1" dirty="0"/>
              <a:t>17</a:t>
            </a:r>
            <a:r>
              <a:rPr lang="zh-CN" altLang="fr-FR" sz="3200" b="1" dirty="0"/>
              <a:t>他这事的风声就传遍了犹太和周围地方。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325544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8402B-2CA7-1AA2-9C35-FFF99E9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4813"/>
          </a:xfrm>
        </p:spPr>
        <p:txBody>
          <a:bodyPr>
            <a:normAutofit/>
          </a:bodyPr>
          <a:lstStyle/>
          <a:p>
            <a:pPr algn="ctr"/>
            <a:r>
              <a:rPr lang="zh-CN" altLang="fr-FR" sz="6000" dirty="0">
                <a:solidFill>
                  <a:schemeClr val="accent5"/>
                </a:solidFill>
              </a:rPr>
              <a:t>鼓励劝勉</a:t>
            </a:r>
            <a:r>
              <a:rPr lang="zh-CN" altLang="fr-FR" sz="2800" b="1" dirty="0">
                <a:solidFill>
                  <a:srgbClr val="7030A0"/>
                </a:solidFill>
              </a:rPr>
              <a:t>希伯来书 </a:t>
            </a:r>
            <a:r>
              <a:rPr lang="fr-FR" altLang="zh-CN" sz="2800" b="1" dirty="0">
                <a:solidFill>
                  <a:srgbClr val="7030A0"/>
                </a:solidFill>
              </a:rPr>
              <a:t>1: 3-4</a:t>
            </a:r>
            <a:endParaRPr lang="fr-FR" sz="2800" b="1" dirty="0">
              <a:solidFill>
                <a:srgbClr val="7030A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A92B1B-86C1-79AD-3780-3F14C39E73D3}"/>
              </a:ext>
            </a:extLst>
          </p:cNvPr>
          <p:cNvSpPr txBox="1"/>
          <p:nvPr/>
        </p:nvSpPr>
        <p:spPr>
          <a:xfrm>
            <a:off x="195209" y="1664413"/>
            <a:ext cx="1186665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altLang="zh-CN" sz="5400" b="1" i="0" dirty="0">
                <a:solidFill>
                  <a:srgbClr val="333333"/>
                </a:solidFill>
                <a:effectLst/>
                <a:latin typeface="+mn-ea"/>
              </a:rPr>
              <a:t>3</a:t>
            </a:r>
            <a:r>
              <a:rPr lang="zh-CN" altLang="fr-FR" sz="5400" b="1" i="0" dirty="0">
                <a:solidFill>
                  <a:srgbClr val="333333"/>
                </a:solidFill>
                <a:effectLst/>
                <a:latin typeface="+mn-ea"/>
              </a:rPr>
              <a:t>他是　神荣耀所发的光辉，是　神本体的真像，常用他权能的命令托住万有。他洗净了人的罪，就坐在高天至大者的右边。 </a:t>
            </a:r>
          </a:p>
          <a:p>
            <a:r>
              <a:rPr lang="fr-FR" altLang="zh-CN" sz="5400" b="1" i="0" dirty="0">
                <a:solidFill>
                  <a:srgbClr val="333333"/>
                </a:solidFill>
                <a:effectLst/>
                <a:latin typeface="+mn-ea"/>
              </a:rPr>
              <a:t>4</a:t>
            </a:r>
            <a:r>
              <a:rPr lang="zh-CN" altLang="fr-FR" sz="5400" b="1" i="0" dirty="0">
                <a:solidFill>
                  <a:srgbClr val="333333"/>
                </a:solidFill>
                <a:effectLst/>
                <a:latin typeface="+mn-ea"/>
              </a:rPr>
              <a:t>他所承受的名，既比天使的名更尊贵，就远超过</a:t>
            </a:r>
            <a:r>
              <a:rPr lang="zh-CN" altLang="fr-FR" sz="5400" b="1" i="0">
                <a:solidFill>
                  <a:srgbClr val="333333"/>
                </a:solidFill>
                <a:effectLst/>
                <a:latin typeface="+mn-ea"/>
              </a:rPr>
              <a:t>天使</a:t>
            </a:r>
            <a:r>
              <a:rPr lang="zh-CN" altLang="fr-FR" sz="5400" b="1">
                <a:solidFill>
                  <a:srgbClr val="333333"/>
                </a:solidFill>
                <a:latin typeface="+mn-ea"/>
              </a:rPr>
              <a:t>。</a:t>
            </a:r>
            <a:endParaRPr lang="zh-CN" altLang="fr-FR" sz="5400" b="1" i="0" dirty="0">
              <a:solidFill>
                <a:srgbClr val="333333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093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【豐盛的應許 By Faith, I Receive】官方歌詞版MV (Official Lyrics MV) - 讚美之泉敬拜讚美 (15)">
            <a:hlinkClick r:id="" action="ppaction://media"/>
            <a:extLst>
              <a:ext uri="{FF2B5EF4-FFF2-40B4-BE49-F238E27FC236}">
                <a16:creationId xmlns:a16="http://schemas.microsoft.com/office/drawing/2014/main" id="{45E21F8C-7EAF-EA78-757C-7A3D6283D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0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9AAA-E719-C5DB-A3B4-C2BBA95B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246EE2D-F727-AD4C-9921-7D91F4E62F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82" y="0"/>
            <a:ext cx="1307018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C2637A-1F52-CC0C-EAB9-46B93A5DE9B7}"/>
              </a:ext>
            </a:extLst>
          </p:cNvPr>
          <p:cNvSpPr txBox="1"/>
          <p:nvPr/>
        </p:nvSpPr>
        <p:spPr>
          <a:xfrm>
            <a:off x="4491682" y="789463"/>
            <a:ext cx="6116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8000" b="1" dirty="0">
                <a:solidFill>
                  <a:schemeClr val="accent5"/>
                </a:solidFill>
              </a:rPr>
              <a:t>圣餐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5DF8D-D3AD-0977-16B3-F1443AAB534C}"/>
              </a:ext>
            </a:extLst>
          </p:cNvPr>
          <p:cNvSpPr/>
          <p:nvPr/>
        </p:nvSpPr>
        <p:spPr>
          <a:xfrm>
            <a:off x="800100" y="2425805"/>
            <a:ext cx="105918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altLang="zh-CN" sz="3600" b="1" dirty="0">
              <a:solidFill>
                <a:srgbClr val="C00000"/>
              </a:solidFill>
              <a:latin typeface="Century Gothic" panose="020B0502020202020204"/>
            </a:endParaRPr>
          </a:p>
          <a:p>
            <a:r>
              <a:rPr lang="zh-CN" altLang="fr-FR" sz="4400" b="1" dirty="0">
                <a:solidFill>
                  <a:srgbClr val="C00000"/>
                </a:solidFill>
                <a:latin typeface="Century Gothic" panose="020B0502020202020204"/>
              </a:rPr>
              <a:t>耶稣说：“我就是生命的粮，到我这里来的，必定不饿；信我的，永远不渴。</a:t>
            </a:r>
            <a:endParaRPr lang="fr-FR" altLang="zh-CN" sz="4400" b="1" dirty="0">
              <a:solidFill>
                <a:srgbClr val="C00000"/>
              </a:solidFill>
              <a:latin typeface="Century Gothic" panose="020B0502020202020204"/>
            </a:endParaRPr>
          </a:p>
          <a:p>
            <a:endParaRPr lang="fr-FR" altLang="zh-CN" sz="4000" b="1" dirty="0">
              <a:solidFill>
                <a:srgbClr val="DE7E18"/>
              </a:solidFill>
              <a:latin typeface="Century Gothic" panose="020B0502020202020204"/>
            </a:endParaRPr>
          </a:p>
          <a:p>
            <a:r>
              <a:rPr lang="fr-FR" altLang="zh-CN" sz="4000" b="1" dirty="0">
                <a:solidFill>
                  <a:srgbClr val="DE7E18"/>
                </a:solidFill>
                <a:latin typeface="Century Gothic" panose="020B0502020202020204"/>
              </a:rPr>
              <a:t>            </a:t>
            </a:r>
          </a:p>
          <a:p>
            <a:r>
              <a:rPr lang="fr-FR" altLang="zh-CN" sz="4000" b="1" dirty="0">
                <a:solidFill>
                  <a:srgbClr val="DE7E18"/>
                </a:solidFill>
                <a:latin typeface="Century Gothic" panose="020B0502020202020204"/>
              </a:rPr>
              <a:t>               </a:t>
            </a:r>
            <a:endParaRPr lang="fr-FR" sz="2800" b="1" dirty="0">
              <a:solidFill>
                <a:srgbClr val="DE7E18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8145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0828-EB6C-586C-4C71-BBF029A6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7F487FC-DB9C-D13B-D6D7-104C507E7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82" y="0"/>
            <a:ext cx="1307018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1455BCE-C5AC-349D-6154-48D5E68CDC06}"/>
              </a:ext>
            </a:extLst>
          </p:cNvPr>
          <p:cNvSpPr txBox="1"/>
          <p:nvPr/>
        </p:nvSpPr>
        <p:spPr>
          <a:xfrm>
            <a:off x="4607012" y="476561"/>
            <a:ext cx="6116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8000" b="1" dirty="0">
                <a:solidFill>
                  <a:schemeClr val="accent5"/>
                </a:solidFill>
              </a:rPr>
              <a:t>圣餐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66C404-6D04-3B1F-08D9-89FCE2488998}"/>
              </a:ext>
            </a:extLst>
          </p:cNvPr>
          <p:cNvSpPr txBox="1"/>
          <p:nvPr/>
        </p:nvSpPr>
        <p:spPr>
          <a:xfrm>
            <a:off x="472611" y="1857124"/>
            <a:ext cx="105926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3200" b="1" dirty="0">
                <a:solidFill>
                  <a:schemeClr val="accent5"/>
                </a:solidFill>
              </a:rPr>
              <a:t>11:23</a:t>
            </a:r>
            <a:r>
              <a:rPr lang="fr-FR" altLang="zh-CN" sz="3200" b="1" dirty="0"/>
              <a:t>	</a:t>
            </a:r>
            <a:r>
              <a:rPr lang="zh-CN" altLang="fr-FR" sz="3200" b="1" dirty="0"/>
              <a:t>我当日传给你们的，原是从主领受的，就是主耶稣被卖的那一夜，拿起饼来，</a:t>
            </a:r>
          </a:p>
          <a:p>
            <a:r>
              <a:rPr lang="fr-FR" altLang="zh-CN" sz="3200" b="1" dirty="0">
                <a:solidFill>
                  <a:schemeClr val="accent5"/>
                </a:solidFill>
              </a:rPr>
              <a:t>11:24	</a:t>
            </a:r>
            <a:r>
              <a:rPr lang="zh-CN" altLang="fr-FR" sz="3200" b="1" dirty="0"/>
              <a:t>祝谢了，就擘开，说：“这是我的身体，为你们舍的（注：“舍”有古卷作“擘开”）。你们应当如此行，为的是记念我。”</a:t>
            </a:r>
          </a:p>
          <a:p>
            <a:r>
              <a:rPr lang="fr-FR" altLang="zh-CN" sz="3200" b="1" dirty="0">
                <a:solidFill>
                  <a:schemeClr val="accent5"/>
                </a:solidFill>
              </a:rPr>
              <a:t>11:25</a:t>
            </a:r>
            <a:r>
              <a:rPr lang="fr-FR" altLang="zh-CN" sz="3200" b="1" dirty="0"/>
              <a:t>	</a:t>
            </a:r>
            <a:r>
              <a:rPr lang="zh-CN" altLang="fr-FR" sz="3200" b="1" dirty="0"/>
              <a:t>饭后，也照样拿起杯来，说：“这杯是用我的血所立的新约。你们每逢喝的时候，要如此行，为的是记念我。”</a:t>
            </a:r>
          </a:p>
          <a:p>
            <a:r>
              <a:rPr lang="fr-FR" altLang="zh-CN" sz="3200" b="1" dirty="0">
                <a:solidFill>
                  <a:schemeClr val="accent5"/>
                </a:solidFill>
              </a:rPr>
              <a:t>11:26</a:t>
            </a:r>
            <a:r>
              <a:rPr lang="fr-FR" altLang="zh-CN" sz="3200" b="1" dirty="0"/>
              <a:t>	</a:t>
            </a:r>
            <a:r>
              <a:rPr lang="zh-CN" altLang="fr-FR" sz="3200" b="1" dirty="0"/>
              <a:t>你们每逢吃这饼，喝这杯，是表明主的死，直等到他来。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340642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F7771-3F8A-94B2-9036-F861DAD8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A32081E-FC96-673A-0060-9502D5BA4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82" y="0"/>
            <a:ext cx="1307018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6F951-7323-B7B3-5057-21EA8B01A5D7}"/>
              </a:ext>
            </a:extLst>
          </p:cNvPr>
          <p:cNvSpPr/>
          <p:nvPr/>
        </p:nvSpPr>
        <p:spPr>
          <a:xfrm>
            <a:off x="906163" y="900000"/>
            <a:ext cx="965083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/>
              <a:t>           </a:t>
            </a:r>
            <a:r>
              <a:rPr lang="zh-CN" altLang="fr-FR" sz="3600" b="1" dirty="0">
                <a:solidFill>
                  <a:schemeClr val="accent5"/>
                </a:solidFill>
              </a:rPr>
              <a:t>信望爱基督之家</a:t>
            </a:r>
            <a:r>
              <a:rPr lang="fr-FR" altLang="zh-CN" sz="3600" b="1" dirty="0">
                <a:solidFill>
                  <a:schemeClr val="accent2"/>
                </a:solidFill>
              </a:rPr>
              <a:t>/</a:t>
            </a:r>
            <a:r>
              <a:rPr lang="fr-FR" altLang="zh-CN" sz="3600" b="1" dirty="0">
                <a:solidFill>
                  <a:schemeClr val="accent4"/>
                </a:solidFill>
              </a:rPr>
              <a:t>/</a:t>
            </a:r>
            <a:r>
              <a:rPr lang="zh-CN" altLang="fr-FR" sz="3600" b="1" dirty="0">
                <a:solidFill>
                  <a:schemeClr val="accent5"/>
                </a:solidFill>
              </a:rPr>
              <a:t>十一月份财务报告</a:t>
            </a:r>
            <a:endParaRPr lang="fr-FR" altLang="zh-CN" sz="3600" b="1" dirty="0">
              <a:solidFill>
                <a:schemeClr val="accent5"/>
              </a:solidFill>
            </a:endParaRPr>
          </a:p>
          <a:p>
            <a:endParaRPr lang="fr-FR" altLang="zh-CN" sz="2400" b="1" dirty="0">
              <a:solidFill>
                <a:srgbClr val="FFC000"/>
              </a:solidFill>
            </a:endParaRPr>
          </a:p>
          <a:p>
            <a:endParaRPr lang="fr-FR" altLang="zh-CN" sz="2400" b="1" dirty="0">
              <a:solidFill>
                <a:srgbClr val="FFC000"/>
              </a:solidFill>
            </a:endParaRPr>
          </a:p>
          <a:p>
            <a:r>
              <a:rPr lang="fr-FR" altLang="zh-CN" sz="2000" b="1" dirty="0">
                <a:solidFill>
                  <a:schemeClr val="accent2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十月份余额</a:t>
            </a:r>
            <a:r>
              <a:rPr lang="fr-FR" altLang="zh-CN" sz="2400" b="1" dirty="0">
                <a:solidFill>
                  <a:schemeClr val="accent5"/>
                </a:solidFill>
              </a:rPr>
              <a:t>: </a:t>
            </a:r>
            <a:r>
              <a:rPr lang="fr-FR" altLang="zh-CN" sz="2400" b="1" dirty="0">
                <a:solidFill>
                  <a:srgbClr val="00B050"/>
                </a:solidFill>
              </a:rPr>
              <a:t>4448.33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endParaRPr lang="fr-FR" altLang="zh-CN" sz="2400" b="1" dirty="0">
              <a:solidFill>
                <a:schemeClr val="accent5"/>
              </a:solidFill>
            </a:endParaRPr>
          </a:p>
          <a:p>
            <a:r>
              <a:rPr lang="fr-FR" altLang="zh-CN" sz="2400" b="1" dirty="0">
                <a:solidFill>
                  <a:schemeClr val="accent2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十一月份收到奉献总额</a:t>
            </a:r>
            <a:r>
              <a:rPr lang="fr-FR" altLang="zh-CN" sz="2400" b="1" dirty="0">
                <a:solidFill>
                  <a:schemeClr val="accent5"/>
                </a:solidFill>
              </a:rPr>
              <a:t>: </a:t>
            </a:r>
            <a:r>
              <a:rPr lang="fr-FR" altLang="zh-CN" sz="2400" b="1" dirty="0">
                <a:solidFill>
                  <a:srgbClr val="00B050"/>
                </a:solidFill>
              </a:rPr>
              <a:t>1460,00</a:t>
            </a:r>
            <a:r>
              <a:rPr lang="fr-FR" altLang="zh-CN" sz="2400" b="1" dirty="0">
                <a:solidFill>
                  <a:srgbClr val="FFC000"/>
                </a:solidFill>
              </a:rPr>
              <a:t>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r>
              <a:rPr lang="fr-FR" sz="2400" b="1" dirty="0">
                <a:solidFill>
                  <a:schemeClr val="accent5"/>
                </a:solidFill>
              </a:rPr>
              <a:t> </a:t>
            </a:r>
          </a:p>
          <a:p>
            <a:endParaRPr lang="fr-FR" sz="2400" b="1" dirty="0">
              <a:solidFill>
                <a:srgbClr val="FFC000"/>
              </a:solidFill>
            </a:endParaRPr>
          </a:p>
          <a:p>
            <a:endParaRPr lang="fr-FR" sz="2400" b="1" dirty="0">
              <a:solidFill>
                <a:srgbClr val="FFC000"/>
              </a:solidFill>
            </a:endParaRPr>
          </a:p>
          <a:p>
            <a:r>
              <a:rPr lang="fr-FR" sz="2400" b="1" dirty="0">
                <a:solidFill>
                  <a:schemeClr val="accent4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十一月份支出</a:t>
            </a:r>
            <a:r>
              <a:rPr lang="fr-FR" altLang="zh-CN" sz="2400" b="1" dirty="0">
                <a:solidFill>
                  <a:schemeClr val="accent5"/>
                </a:solidFill>
              </a:rPr>
              <a:t>:  </a:t>
            </a:r>
            <a:r>
              <a:rPr lang="zh-CN" altLang="fr-FR" sz="2400" b="1" dirty="0">
                <a:solidFill>
                  <a:schemeClr val="accent5"/>
                </a:solidFill>
              </a:rPr>
              <a:t>奉献给爱心之家用于宣教 </a:t>
            </a:r>
            <a:r>
              <a:rPr lang="fr-FR" altLang="zh-CN" sz="2400" b="1" dirty="0">
                <a:solidFill>
                  <a:schemeClr val="accent4"/>
                </a:solidFill>
              </a:rPr>
              <a:t>300,00 </a:t>
            </a:r>
            <a:r>
              <a:rPr lang="zh-CN" altLang="fr-FR" sz="2400" b="1" dirty="0">
                <a:solidFill>
                  <a:schemeClr val="accent5"/>
                </a:solidFill>
              </a:rPr>
              <a:t>欧元 </a:t>
            </a:r>
            <a:endParaRPr lang="fr-FR" altLang="zh-CN" sz="2400" b="1" dirty="0">
              <a:solidFill>
                <a:schemeClr val="accent5"/>
              </a:solidFill>
            </a:endParaRPr>
          </a:p>
          <a:p>
            <a:r>
              <a:rPr lang="fr-FR" sz="2400" b="1" dirty="0">
                <a:solidFill>
                  <a:srgbClr val="FFC000"/>
                </a:solidFill>
              </a:rPr>
              <a:t>                          </a:t>
            </a:r>
            <a:r>
              <a:rPr lang="zh-CN" altLang="fr-FR" sz="2400" b="1" dirty="0">
                <a:solidFill>
                  <a:schemeClr val="accent5"/>
                </a:solidFill>
              </a:rPr>
              <a:t>支出费用 </a:t>
            </a:r>
            <a:r>
              <a:rPr lang="fr-FR" altLang="zh-CN" sz="2400" b="1" dirty="0">
                <a:solidFill>
                  <a:schemeClr val="accent4"/>
                </a:solidFill>
              </a:rPr>
              <a:t>311,56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endParaRPr lang="fr-FR" sz="2400" b="1" dirty="0">
              <a:solidFill>
                <a:schemeClr val="accent5"/>
              </a:solidFill>
            </a:endParaRPr>
          </a:p>
          <a:p>
            <a:r>
              <a:rPr lang="fr-FR" sz="2400" b="1" dirty="0">
                <a:solidFill>
                  <a:srgbClr val="FFC000"/>
                </a:solidFill>
              </a:rPr>
              <a:t>                          </a:t>
            </a:r>
            <a:endParaRPr lang="fr-FR" altLang="zh-CN" sz="2400" b="1" dirty="0">
              <a:solidFill>
                <a:srgbClr val="FF0000"/>
              </a:solidFill>
            </a:endParaRPr>
          </a:p>
          <a:p>
            <a:endParaRPr lang="fr-FR" altLang="zh-CN" sz="2400" b="1" dirty="0">
              <a:solidFill>
                <a:srgbClr val="FFC000"/>
              </a:solidFill>
            </a:endParaRPr>
          </a:p>
          <a:p>
            <a:r>
              <a:rPr lang="fr-FR" altLang="zh-CN" sz="2400" b="1" dirty="0">
                <a:solidFill>
                  <a:schemeClr val="accent2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十一月份余额</a:t>
            </a:r>
            <a:r>
              <a:rPr lang="fr-FR" altLang="zh-CN" sz="2400" b="1" dirty="0">
                <a:solidFill>
                  <a:schemeClr val="accent5"/>
                </a:solidFill>
              </a:rPr>
              <a:t>: </a:t>
            </a:r>
            <a:r>
              <a:rPr lang="fr-FR" altLang="zh-CN" sz="2400" b="1" dirty="0">
                <a:solidFill>
                  <a:schemeClr val="accent2"/>
                </a:solidFill>
              </a:rPr>
              <a:t>5296,80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endParaRPr lang="fr-FR" sz="2400" b="1" dirty="0">
              <a:solidFill>
                <a:schemeClr val="accent5"/>
              </a:solidFill>
            </a:endParaRPr>
          </a:p>
          <a:p>
            <a:r>
              <a:rPr lang="fr-FR" sz="2000" b="1" dirty="0">
                <a:solidFill>
                  <a:srgbClr val="FFC000"/>
                </a:solidFill>
              </a:rPr>
              <a:t>             </a:t>
            </a:r>
            <a:r>
              <a:rPr lang="fr-FR" sz="2000" dirty="0">
                <a:solidFill>
                  <a:srgbClr val="FFC000"/>
                </a:solidFill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6099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2"/>
          <p:cNvSpPr/>
          <p:nvPr/>
        </p:nvSpPr>
        <p:spPr>
          <a:xfrm>
            <a:off x="1546531" y="899820"/>
            <a:ext cx="85471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8800" b="1" strike="noStrike" spc="-1" dirty="0">
                <a:solidFill>
                  <a:schemeClr val="accent6"/>
                </a:solidFill>
                <a:latin typeface="Garamond"/>
              </a:rPr>
              <a:t>欢迎新朋友</a:t>
            </a:r>
            <a:r>
              <a:rPr lang="fr-FR" sz="8800" b="0" strike="noStrike" spc="-1" dirty="0">
                <a:solidFill>
                  <a:schemeClr val="accent5"/>
                </a:solidFill>
                <a:latin typeface="Garamond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1"/>
          <p:cNvSpPr/>
          <p:nvPr/>
        </p:nvSpPr>
        <p:spPr>
          <a:xfrm>
            <a:off x="1512000" y="4325760"/>
            <a:ext cx="861618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4000" b="1" strike="noStrike" spc="-1" dirty="0">
                <a:solidFill>
                  <a:schemeClr val="accent6"/>
                </a:solidFill>
                <a:latin typeface="Garamond"/>
              </a:rPr>
              <a:t>“</a:t>
            </a:r>
            <a:r>
              <a:rPr lang="zh-CN" sz="4000" b="1" strike="noStrike" spc="-1" dirty="0">
                <a:solidFill>
                  <a:schemeClr val="accent6"/>
                </a:solidFill>
                <a:latin typeface="Garamond"/>
              </a:rPr>
              <a:t>当信主耶稣，你和你一家都必得救”</a:t>
            </a:r>
            <a:endParaRPr lang="fr-FR" sz="4000" b="1" strike="noStrike" spc="-1" dirty="0">
              <a:solidFill>
                <a:schemeClr val="accent6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2"/>
          <p:cNvSpPr/>
          <p:nvPr/>
        </p:nvSpPr>
        <p:spPr>
          <a:xfrm>
            <a:off x="1822440" y="753794"/>
            <a:ext cx="85471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9600" b="1" strike="noStrike" spc="-1" dirty="0">
                <a:solidFill>
                  <a:schemeClr val="accent6"/>
                </a:solidFill>
                <a:latin typeface="Garamond"/>
              </a:rPr>
              <a:t>领受祝福</a:t>
            </a:r>
            <a:r>
              <a:rPr lang="fr-FR" sz="9600" b="0" strike="noStrike" spc="-1" dirty="0">
                <a:solidFill>
                  <a:schemeClr val="accent6"/>
                </a:solidFill>
                <a:latin typeface="Garamond"/>
              </a:rPr>
              <a:t>                                 </a:t>
            </a:r>
            <a:endParaRPr lang="fr-FR" sz="96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151" name="Rectangle 4"/>
          <p:cNvSpPr/>
          <p:nvPr/>
        </p:nvSpPr>
        <p:spPr>
          <a:xfrm>
            <a:off x="532800" y="3984065"/>
            <a:ext cx="1100556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600" b="1" strike="noStrike" spc="-1" dirty="0">
                <a:solidFill>
                  <a:schemeClr val="accent6"/>
                </a:solidFill>
                <a:latin typeface="Garamond"/>
              </a:rPr>
              <a:t>愿恩惠、平安从　神我们的父和主耶稣基督归与你们！</a:t>
            </a:r>
            <a:endParaRPr lang="fr-FR" sz="3600" b="0" strike="noStrike" spc="-1" dirty="0">
              <a:solidFill>
                <a:schemeClr val="accent6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 idx="4294967295"/>
          </p:nvPr>
        </p:nvSpPr>
        <p:spPr>
          <a:xfrm>
            <a:off x="0" y="493142"/>
            <a:ext cx="10518775" cy="12827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60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</a:t>
            </a:r>
            <a:r>
              <a:rPr lang="zh-CN" sz="9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宣召经文</a:t>
            </a:r>
            <a:r>
              <a:rPr lang="zh-CN" sz="9800" b="1" strike="noStrike" spc="-1" dirty="0">
                <a:solidFill>
                  <a:schemeClr val="accent5"/>
                </a:solidFill>
                <a:latin typeface="Garamond"/>
                <a:ea typeface="华文中宋"/>
              </a:rPr>
              <a:t>   </a:t>
            </a:r>
            <a:endParaRPr lang="en-US" sz="2000" b="0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</p:txBody>
      </p:sp>
      <p:sp>
        <p:nvSpPr>
          <p:cNvPr id="103" name="Rectangle 2"/>
          <p:cNvSpPr/>
          <p:nvPr/>
        </p:nvSpPr>
        <p:spPr>
          <a:xfrm>
            <a:off x="4253401" y="5894462"/>
            <a:ext cx="3022226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领会</a:t>
            </a:r>
            <a:r>
              <a:rPr lang="fr-FR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: </a:t>
            </a:r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徐霞姐妹</a:t>
            </a:r>
            <a:endParaRPr lang="fr-FR" altLang="zh-CN" sz="2800" b="1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  <a:p>
            <a:pPr defTabSz="457200">
              <a:lnSpc>
                <a:spcPct val="100000"/>
              </a:lnSpc>
            </a:pPr>
            <a:endParaRPr lang="fr-FR" sz="2800" b="1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8034C6-42A4-850D-8EC6-796AAE3EDD15}"/>
              </a:ext>
            </a:extLst>
          </p:cNvPr>
          <p:cNvSpPr txBox="1"/>
          <p:nvPr/>
        </p:nvSpPr>
        <p:spPr>
          <a:xfrm>
            <a:off x="1263721" y="3108403"/>
            <a:ext cx="789055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4400" b="1" i="1" dirty="0">
                <a:solidFill>
                  <a:srgbClr val="333333"/>
                </a:solidFill>
                <a:effectLst/>
                <a:latin typeface="HanHei SC"/>
              </a:rPr>
              <a:t>在至高之处荣耀归与　神！在地上平安归与他所喜悦的人（有古卷作“喜悦归与人”）。</a:t>
            </a:r>
            <a:endParaRPr lang="fr-FR" sz="4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2"/>
          <p:cNvSpPr/>
          <p:nvPr/>
        </p:nvSpPr>
        <p:spPr>
          <a:xfrm>
            <a:off x="1519560" y="774360"/>
            <a:ext cx="9152640" cy="25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聚会结束</a:t>
            </a:r>
            <a:r>
              <a:rPr lang="fr-FR" sz="7200" b="1" strike="noStrike" spc="-1">
                <a:solidFill>
                  <a:schemeClr val="accent5"/>
                </a:solidFill>
                <a:latin typeface="Garamond"/>
              </a:rPr>
              <a:t>--</a:t>
            </a: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默祷后散会</a:t>
            </a:r>
            <a:r>
              <a:rPr lang="fr-FR" sz="8800" b="0" strike="noStrike" spc="-1">
                <a:solidFill>
                  <a:schemeClr val="dk1"/>
                </a:solidFill>
                <a:latin typeface="Garamond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5"/>
          <p:cNvSpPr/>
          <p:nvPr/>
        </p:nvSpPr>
        <p:spPr>
          <a:xfrm>
            <a:off x="532800" y="2220840"/>
            <a:ext cx="11005560" cy="54461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请大家留步享用爱宴晚餐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 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18:00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开饭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C00000"/>
                </a:solidFill>
                <a:latin typeface="Garamond"/>
              </a:rPr>
              <a:t>       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信望爱教会事工表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祷告小组 – 星期天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13:30-14:15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主日崇拜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15:00-17:00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回应小组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17:00-18:00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旷野小组 – 星期三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20:30-22:30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荒漠小组 – 星期四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20:00-21:30 (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线上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)</a:t>
            </a:r>
          </a:p>
          <a:p>
            <a:pPr defTabSz="457200">
              <a:lnSpc>
                <a:spcPct val="100000"/>
              </a:lnSpc>
            </a:pPr>
            <a:r>
              <a:rPr lang="fr-FR" sz="2000" b="1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周五小组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–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星期五 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20:00-21:30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C00000"/>
                </a:solidFill>
                <a:latin typeface="Garamond"/>
              </a:rPr>
              <a:t>		   </a:t>
            </a: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诚挚欢迎大家再来</a:t>
            </a:r>
            <a:r>
              <a:rPr lang="fr-FR" sz="3600" b="1" strike="noStrike" spc="-1" dirty="0">
                <a:solidFill>
                  <a:schemeClr val="accent5"/>
                </a:solidFill>
                <a:latin typeface="Garamond"/>
              </a:rPr>
              <a:t>,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一起认识基督耶稣。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9361488" cy="187007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96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        </a:t>
            </a: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敬拜赞美       </a:t>
            </a:r>
            <a:endParaRPr lang="en-US" sz="9600" b="0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</p:txBody>
      </p:sp>
      <p:sp>
        <p:nvSpPr>
          <p:cNvPr id="106" name="ZoneTexte 5"/>
          <p:cNvSpPr/>
          <p:nvPr/>
        </p:nvSpPr>
        <p:spPr>
          <a:xfrm>
            <a:off x="1001184" y="3429000"/>
            <a:ext cx="10189631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4800" b="1" strike="noStrike" spc="-1" dirty="0">
                <a:solidFill>
                  <a:schemeClr val="dk1"/>
                </a:solidFill>
                <a:latin typeface="Garamond"/>
              </a:rPr>
              <a:t>我要向耶和华歌唱，因他用厚恩待我</a:t>
            </a:r>
            <a:endParaRPr lang="fr-FR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6067C9-3EA4-E2A0-F5D3-ADF084D5676F}"/>
              </a:ext>
            </a:extLst>
          </p:cNvPr>
          <p:cNvSpPr txBox="1"/>
          <p:nvPr/>
        </p:nvSpPr>
        <p:spPr>
          <a:xfrm>
            <a:off x="4397340" y="5271512"/>
            <a:ext cx="467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于福芬姐</a:t>
            </a:r>
            <a:r>
              <a:rPr lang="zh-CN" altLang="fr-FR" sz="2800" b="1" spc="-1">
                <a:solidFill>
                  <a:schemeClr val="accent5">
                    <a:lumMod val="50000"/>
                  </a:schemeClr>
                </a:solidFill>
                <a:latin typeface="Garamond"/>
              </a:rPr>
              <a:t>妹  </a:t>
            </a:r>
            <a:endParaRPr lang="fr-FR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你坐著為王">
            <a:hlinkClick r:id="" action="ppaction://media"/>
            <a:extLst>
              <a:ext uri="{FF2B5EF4-FFF2-40B4-BE49-F238E27FC236}">
                <a16:creationId xmlns:a16="http://schemas.microsoft.com/office/drawing/2014/main" id="{E6047BF3-E735-219D-E5C9-E49CFAB91A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919" y="-102742"/>
            <a:ext cx="12263919" cy="71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【讚美中信心不斷升起 】剪輯">
            <a:hlinkClick r:id="" action="ppaction://media"/>
            <a:extLst>
              <a:ext uri="{FF2B5EF4-FFF2-40B4-BE49-F238E27FC236}">
                <a16:creationId xmlns:a16="http://schemas.microsoft.com/office/drawing/2014/main" id="{3CB7E704-DC06-4397-2533-3D4DDF615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【祢的恩典夠我用 Your Grace Is Enough】官方歌詞版MV (Official Lyrics MV) - 讚美之泉敬拜讚美 (23)">
            <a:hlinkClick r:id="" action="ppaction://media"/>
            <a:extLst>
              <a:ext uri="{FF2B5EF4-FFF2-40B4-BE49-F238E27FC236}">
                <a16:creationId xmlns:a16="http://schemas.microsoft.com/office/drawing/2014/main" id="{8ACE33CD-6999-74BC-074B-07CD0F66B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2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ZoneTexte 5"/>
          <p:cNvSpPr/>
          <p:nvPr/>
        </p:nvSpPr>
        <p:spPr>
          <a:xfrm>
            <a:off x="527380" y="3635291"/>
            <a:ext cx="1155744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dk1"/>
                </a:solidFill>
                <a:latin typeface="Garamond"/>
              </a:rPr>
              <a:t>应当一无挂虑，只要凡事藉着祷告、祈求和感谢，将你们所要的告诉神。</a:t>
            </a:r>
            <a:endParaRPr lang="fr-FR" sz="2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ZoneTexte 7"/>
          <p:cNvSpPr/>
          <p:nvPr/>
        </p:nvSpPr>
        <p:spPr>
          <a:xfrm>
            <a:off x="2018092" y="700741"/>
            <a:ext cx="761976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同心合意祷告</a:t>
            </a:r>
            <a:endParaRPr lang="fr-FR" sz="96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2"/>
          <p:cNvPicPr/>
          <p:nvPr/>
        </p:nvPicPr>
        <p:blipFill>
          <a:blip r:embed="rId2"/>
          <a:stretch/>
        </p:blipFill>
        <p:spPr>
          <a:xfrm>
            <a:off x="0" y="8280"/>
            <a:ext cx="12192120" cy="685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3"/>
          <p:cNvPicPr/>
          <p:nvPr/>
        </p:nvPicPr>
        <p:blipFill>
          <a:blip r:embed="rId3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4"/>
          <p:cNvSpPr/>
          <p:nvPr/>
        </p:nvSpPr>
        <p:spPr>
          <a:xfrm>
            <a:off x="543600" y="493920"/>
            <a:ext cx="5766120" cy="11065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6600" b="1" strike="noStrike" spc="-1" dirty="0">
                <a:solidFill>
                  <a:srgbClr val="7030A0"/>
                </a:solidFill>
                <a:latin typeface="Century Gothic"/>
              </a:rPr>
              <a:t>主日证道</a:t>
            </a:r>
            <a:r>
              <a:rPr lang="fr-FR" sz="6600" b="1" strike="noStrike" spc="-1" dirty="0">
                <a:solidFill>
                  <a:srgbClr val="7030A0"/>
                </a:solidFill>
                <a:latin typeface="Century Gothic"/>
              </a:rPr>
              <a:t>:                                 </a:t>
            </a:r>
            <a:endParaRPr lang="fr-FR" sz="6600" b="1" strike="noStrike" spc="-1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116" name="Rectangle 5"/>
          <p:cNvSpPr/>
          <p:nvPr/>
        </p:nvSpPr>
        <p:spPr>
          <a:xfrm>
            <a:off x="732240" y="2644200"/>
            <a:ext cx="10727280" cy="27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8800" b="1" strike="noStrike" spc="-1">
                <a:solidFill>
                  <a:srgbClr val="000000"/>
                </a:solidFill>
                <a:latin typeface="Century Gothic"/>
              </a:rPr>
              <a:t>        </a:t>
            </a:r>
            <a:r>
              <a:rPr lang="fr-FR" sz="8800" b="0" strike="noStrike" spc="-1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6"/>
          <p:cNvSpPr/>
          <p:nvPr/>
        </p:nvSpPr>
        <p:spPr>
          <a:xfrm>
            <a:off x="732240" y="2644200"/>
            <a:ext cx="10727280" cy="35379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altLang="fr-FR" sz="8800" b="1" spc="-1" dirty="0">
                <a:solidFill>
                  <a:srgbClr val="7030A0"/>
                </a:solidFill>
                <a:latin typeface="Century Gothic"/>
              </a:rPr>
              <a:t>权柄的超越</a:t>
            </a:r>
            <a:r>
              <a:rPr lang="zh-CN" sz="2000" b="1" strike="noStrike" spc="-1" dirty="0">
                <a:solidFill>
                  <a:srgbClr val="7030A0"/>
                </a:solidFill>
                <a:latin typeface="Century Gothic"/>
              </a:rPr>
              <a:t>路加福音  </a:t>
            </a:r>
            <a:r>
              <a:rPr lang="fr-FR" altLang="zh-CN" sz="2000" b="1" strike="noStrike" spc="-1" dirty="0">
                <a:solidFill>
                  <a:srgbClr val="7030A0"/>
                </a:solidFill>
                <a:latin typeface="Century Gothic"/>
              </a:rPr>
              <a:t>7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:1-17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altLang="zh-CN" sz="2800" b="1" spc="-1" dirty="0">
                <a:solidFill>
                  <a:schemeClr val="accent6"/>
                </a:solidFill>
                <a:latin typeface="Century Gothic"/>
              </a:rPr>
              <a:t>	                       </a:t>
            </a:r>
            <a:r>
              <a:rPr lang="zh-CN" altLang="fr-FR" sz="2800" b="1" spc="-1" dirty="0">
                <a:solidFill>
                  <a:schemeClr val="accent6"/>
                </a:solidFill>
                <a:latin typeface="Century Gothic"/>
              </a:rPr>
              <a:t>周国莲姐妹</a:t>
            </a:r>
            <a:r>
              <a:rPr lang="zh-CN" sz="2800" b="1" strike="noStrike" spc="-1" dirty="0">
                <a:solidFill>
                  <a:schemeClr val="accent6"/>
                </a:solidFill>
                <a:latin typeface="Century Gothic"/>
              </a:rPr>
              <a:t>分享</a:t>
            </a:r>
            <a:r>
              <a:rPr lang="fr-FR" altLang="zh-CN" sz="2800" b="1" strike="noStrike" spc="-1" dirty="0">
                <a:solidFill>
                  <a:schemeClr val="accent6"/>
                </a:solidFill>
                <a:latin typeface="Century Gothic"/>
              </a:rPr>
              <a:t> — </a:t>
            </a:r>
            <a:r>
              <a:rPr lang="zh-CN" altLang="fr-FR" sz="2800" b="1" spc="-1" dirty="0">
                <a:solidFill>
                  <a:schemeClr val="accent6"/>
                </a:solidFill>
                <a:latin typeface="Century Gothic"/>
              </a:rPr>
              <a:t>吉娜</a:t>
            </a:r>
            <a:r>
              <a:rPr lang="zh-CN" altLang="fr-FR" sz="2800" b="1" strike="noStrike" spc="-1" dirty="0">
                <a:solidFill>
                  <a:schemeClr val="accent6"/>
                </a:solidFill>
                <a:latin typeface="Century Gothic"/>
              </a:rPr>
              <a:t>姐妹回应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1372</Words>
  <Application>Microsoft Office PowerPoint</Application>
  <PresentationFormat>Grand écran</PresentationFormat>
  <Paragraphs>89</Paragraphs>
  <Slides>20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1" baseType="lpstr">
      <vt:lpstr>HanHei SC</vt:lpstr>
      <vt:lpstr>Arial</vt:lpstr>
      <vt:lpstr>Century Gothic</vt:lpstr>
      <vt:lpstr>Forte</vt:lpstr>
      <vt:lpstr>Garamond</vt:lpstr>
      <vt:lpstr>Matura MT Script Capitals</vt:lpstr>
      <vt:lpstr>Times New Roman</vt:lpstr>
      <vt:lpstr>Trebuchet MS</vt:lpstr>
      <vt:lpstr>Wingdings 3</vt:lpstr>
      <vt:lpstr>Facette</vt:lpstr>
      <vt:lpstr>1_Facette</vt:lpstr>
      <vt:lpstr>Présentation PowerPoint</vt:lpstr>
      <vt:lpstr> 宣召经文   </vt:lpstr>
      <vt:lpstr>         敬拜赞美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鼓励劝勉希伯来书 1: 3-4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信望爱之家</dc:title>
  <dc:subject/>
  <dc:creator>Microsoft Office User</dc:creator>
  <dc:description/>
  <cp:lastModifiedBy>Eglise Amour du Christ</cp:lastModifiedBy>
  <cp:revision>466</cp:revision>
  <dcterms:created xsi:type="dcterms:W3CDTF">2024-11-16T18:47:01Z</dcterms:created>
  <dcterms:modified xsi:type="dcterms:W3CDTF">2026-01-01T20:36:16Z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Notes">
    <vt:i4>1</vt:i4>
  </property>
  <property fmtid="{D5CDD505-2E9C-101B-9397-08002B2CF9AE}" pid="4" name="PresentationFormat">
    <vt:lpwstr>Grand écran</vt:lpwstr>
  </property>
  <property fmtid="{D5CDD505-2E9C-101B-9397-08002B2CF9AE}" pid="5" name="Slides">
    <vt:i4>22</vt:i4>
  </property>
</Properties>
</file>